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733A40-F33C-4EFD-AD8B-2CDF1F6B9417}" v="1" dt="2026-04-21T18:28:27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F85E9C-EE66-4E64-87B5-FA060ED0010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8A4A95-54A2-4C1A-8145-5F1D7AEE8653}">
      <dgm:prSet/>
      <dgm:spPr/>
      <dgm:t>
        <a:bodyPr/>
        <a:lstStyle/>
        <a:p>
          <a:r>
            <a:rPr lang="de-DE" b="1"/>
            <a:t>Hintergrund </a:t>
          </a:r>
          <a:endParaRPr lang="en-US"/>
        </a:p>
      </dgm:t>
    </dgm:pt>
    <dgm:pt modelId="{AA09E4D3-363B-471F-AE56-4C5799775A2C}" type="parTrans" cxnId="{0E7285C2-2125-4014-86B3-74750BA9BA52}">
      <dgm:prSet/>
      <dgm:spPr/>
      <dgm:t>
        <a:bodyPr/>
        <a:lstStyle/>
        <a:p>
          <a:endParaRPr lang="en-US"/>
        </a:p>
      </dgm:t>
    </dgm:pt>
    <dgm:pt modelId="{7BB769CD-25A6-4740-8D79-8EFF9C95EF86}" type="sibTrans" cxnId="{0E7285C2-2125-4014-86B3-74750BA9BA52}">
      <dgm:prSet/>
      <dgm:spPr/>
      <dgm:t>
        <a:bodyPr/>
        <a:lstStyle/>
        <a:p>
          <a:endParaRPr lang="en-US"/>
        </a:p>
      </dgm:t>
    </dgm:pt>
    <dgm:pt modelId="{0CF52588-AF9C-4264-94A0-8764B8BFA1DD}">
      <dgm:prSet/>
      <dgm:spPr/>
      <dgm:t>
        <a:bodyPr/>
        <a:lstStyle/>
        <a:p>
          <a:r>
            <a:rPr lang="de-DE" dirty="0"/>
            <a:t>Die AG ist dem </a:t>
          </a:r>
          <a:r>
            <a:rPr lang="de-DE" b="1" dirty="0"/>
            <a:t>Vorstand des Forums </a:t>
          </a:r>
          <a:r>
            <a:rPr lang="en-GB" b="1" dirty="0" err="1"/>
            <a:t>gegenüber</a:t>
          </a:r>
          <a:r>
            <a:rPr lang="de-DE" b="1" dirty="0"/>
            <a:t> weisungsgebunden</a:t>
          </a:r>
          <a:r>
            <a:rPr lang="de-DE" dirty="0"/>
            <a:t>. </a:t>
          </a:r>
          <a:endParaRPr lang="en-US" dirty="0"/>
        </a:p>
      </dgm:t>
    </dgm:pt>
    <dgm:pt modelId="{CE60C29C-EE3A-4443-8782-9FEBED86010B}" type="parTrans" cxnId="{668C14F1-924C-4FB8-A725-D67ECE37CB99}">
      <dgm:prSet/>
      <dgm:spPr/>
      <dgm:t>
        <a:bodyPr/>
        <a:lstStyle/>
        <a:p>
          <a:endParaRPr lang="en-US"/>
        </a:p>
      </dgm:t>
    </dgm:pt>
    <dgm:pt modelId="{4889E333-285B-49D9-B190-E70595D6E388}" type="sibTrans" cxnId="{668C14F1-924C-4FB8-A725-D67ECE37CB99}">
      <dgm:prSet/>
      <dgm:spPr/>
      <dgm:t>
        <a:bodyPr/>
        <a:lstStyle/>
        <a:p>
          <a:endParaRPr lang="en-US"/>
        </a:p>
      </dgm:t>
    </dgm:pt>
    <dgm:pt modelId="{1FD49823-A48F-4835-8E71-3E6286C04E2A}">
      <dgm:prSet/>
      <dgm:spPr/>
      <dgm:t>
        <a:bodyPr/>
        <a:lstStyle/>
        <a:p>
          <a:r>
            <a:rPr lang="de-DE" dirty="0"/>
            <a:t>Die AG erhält </a:t>
          </a:r>
          <a:r>
            <a:rPr lang="de-DE" b="1" dirty="0"/>
            <a:t>materielle sowie idelle Unterstützung </a:t>
          </a:r>
          <a:r>
            <a:rPr lang="de-DE" dirty="0"/>
            <a:t>vom Forum, und ebenfalls von Förderern und Freunden.</a:t>
          </a:r>
          <a:endParaRPr lang="en-US" dirty="0"/>
        </a:p>
      </dgm:t>
    </dgm:pt>
    <dgm:pt modelId="{3377BCF6-65A2-4B93-A10F-9BAEFCA420F0}" type="parTrans" cxnId="{3197128E-5F35-4FEA-87FC-DD1C4F7EE1B1}">
      <dgm:prSet/>
      <dgm:spPr/>
      <dgm:t>
        <a:bodyPr/>
        <a:lstStyle/>
        <a:p>
          <a:endParaRPr lang="en-US"/>
        </a:p>
      </dgm:t>
    </dgm:pt>
    <dgm:pt modelId="{05CFD3C7-BD27-4D5C-8CAE-A76A773BA30F}" type="sibTrans" cxnId="{3197128E-5F35-4FEA-87FC-DD1C4F7EE1B1}">
      <dgm:prSet/>
      <dgm:spPr/>
      <dgm:t>
        <a:bodyPr/>
        <a:lstStyle/>
        <a:p>
          <a:endParaRPr lang="en-US"/>
        </a:p>
      </dgm:t>
    </dgm:pt>
    <dgm:pt modelId="{9DA6AF2E-3365-43A6-B1F4-31316B46B309}">
      <dgm:prSet/>
      <dgm:spPr/>
      <dgm:t>
        <a:bodyPr/>
        <a:lstStyle/>
        <a:p>
          <a:r>
            <a:rPr lang="de-DE" dirty="0"/>
            <a:t>Die Mitglieder haben </a:t>
          </a:r>
          <a:r>
            <a:rPr lang="de-DE" b="1" dirty="0"/>
            <a:t>wirtschaftsbezogene Expertise </a:t>
          </a:r>
          <a:r>
            <a:rPr lang="de-DE" dirty="0"/>
            <a:t>sowie ein g</a:t>
          </a:r>
          <a:r>
            <a:rPr lang="de-DE" b="1" dirty="0"/>
            <a:t>esondertes Interesse an Wirtschaftsthemen</a:t>
          </a:r>
          <a:r>
            <a:rPr lang="de-DE" dirty="0"/>
            <a:t>. </a:t>
          </a:r>
          <a:endParaRPr lang="en-US" dirty="0"/>
        </a:p>
      </dgm:t>
    </dgm:pt>
    <dgm:pt modelId="{8AA351BA-B3D5-45DB-8ABD-A1C600445FBC}" type="parTrans" cxnId="{2260FFF3-CF59-4161-89C7-7572409F36A3}">
      <dgm:prSet/>
      <dgm:spPr/>
      <dgm:t>
        <a:bodyPr/>
        <a:lstStyle/>
        <a:p>
          <a:endParaRPr lang="en-US"/>
        </a:p>
      </dgm:t>
    </dgm:pt>
    <dgm:pt modelId="{37B18280-DD6E-493F-99A4-B4CDFD94AA3A}" type="sibTrans" cxnId="{2260FFF3-CF59-4161-89C7-7572409F36A3}">
      <dgm:prSet/>
      <dgm:spPr/>
      <dgm:t>
        <a:bodyPr/>
        <a:lstStyle/>
        <a:p>
          <a:endParaRPr lang="en-US"/>
        </a:p>
      </dgm:t>
    </dgm:pt>
    <dgm:pt modelId="{01B03FC8-F24D-4354-A816-3FCFA5A441EF}">
      <dgm:prSet/>
      <dgm:spPr/>
      <dgm:t>
        <a:bodyPr/>
        <a:lstStyle/>
        <a:p>
          <a:r>
            <a:rPr lang="de-DE" dirty="0"/>
            <a:t>Sitzungen der AG sind </a:t>
          </a:r>
          <a:r>
            <a:rPr lang="de-DE" b="1" dirty="0"/>
            <a:t>nicht öffentlich</a:t>
          </a:r>
          <a:r>
            <a:rPr lang="de-DE" dirty="0"/>
            <a:t>. </a:t>
          </a:r>
          <a:endParaRPr lang="en-US" dirty="0"/>
        </a:p>
      </dgm:t>
    </dgm:pt>
    <dgm:pt modelId="{7CD69D0A-5185-4B61-A74A-1FBADC7D479F}" type="parTrans" cxnId="{88CC2D55-948D-4194-8F09-9A6BBAB29EEA}">
      <dgm:prSet/>
      <dgm:spPr/>
      <dgm:t>
        <a:bodyPr/>
        <a:lstStyle/>
        <a:p>
          <a:endParaRPr lang="en-US"/>
        </a:p>
      </dgm:t>
    </dgm:pt>
    <dgm:pt modelId="{B1650816-D7B9-48F5-9198-779FCED3325F}" type="sibTrans" cxnId="{88CC2D55-948D-4194-8F09-9A6BBAB29EEA}">
      <dgm:prSet/>
      <dgm:spPr/>
      <dgm:t>
        <a:bodyPr/>
        <a:lstStyle/>
        <a:p>
          <a:endParaRPr lang="en-US"/>
        </a:p>
      </dgm:t>
    </dgm:pt>
    <dgm:pt modelId="{BED169AF-72D0-4D32-9550-82CA0D26678D}">
      <dgm:prSet/>
      <dgm:spPr/>
      <dgm:t>
        <a:bodyPr/>
        <a:lstStyle/>
        <a:p>
          <a:r>
            <a:rPr lang="de-DE" dirty="0"/>
            <a:t>Die Projektvorhaben sind im einem </a:t>
          </a:r>
          <a:r>
            <a:rPr lang="de-DE" b="1" dirty="0"/>
            <a:t>jährlichen Arbeitsplan </a:t>
          </a:r>
          <a:r>
            <a:rPr lang="de-DE" dirty="0"/>
            <a:t>zu erfassen.</a:t>
          </a:r>
          <a:endParaRPr lang="en-US" dirty="0"/>
        </a:p>
      </dgm:t>
    </dgm:pt>
    <dgm:pt modelId="{B6E515B0-64C3-481D-97C5-DECBDF664EF0}" type="parTrans" cxnId="{492437AC-0788-40CF-BA4F-2F81664C64E1}">
      <dgm:prSet/>
      <dgm:spPr/>
      <dgm:t>
        <a:bodyPr/>
        <a:lstStyle/>
        <a:p>
          <a:endParaRPr lang="en-US"/>
        </a:p>
      </dgm:t>
    </dgm:pt>
    <dgm:pt modelId="{675904FE-5D1B-44CA-B18C-2C837564D2D8}" type="sibTrans" cxnId="{492437AC-0788-40CF-BA4F-2F81664C64E1}">
      <dgm:prSet/>
      <dgm:spPr/>
      <dgm:t>
        <a:bodyPr/>
        <a:lstStyle/>
        <a:p>
          <a:endParaRPr lang="en-US"/>
        </a:p>
      </dgm:t>
    </dgm:pt>
    <dgm:pt modelId="{409C00EA-615B-4AA2-8AB8-1C220E787E90}" type="pres">
      <dgm:prSet presAssocID="{8BF85E9C-EE66-4E64-87B5-FA060ED00103}" presName="diagram" presStyleCnt="0">
        <dgm:presLayoutVars>
          <dgm:dir/>
          <dgm:resizeHandles val="exact"/>
        </dgm:presLayoutVars>
      </dgm:prSet>
      <dgm:spPr/>
    </dgm:pt>
    <dgm:pt modelId="{E41ADAA6-FEDA-4D94-9562-74417FACC259}" type="pres">
      <dgm:prSet presAssocID="{918A4A95-54A2-4C1A-8145-5F1D7AEE8653}" presName="node" presStyleLbl="node1" presStyleIdx="0" presStyleCnt="6">
        <dgm:presLayoutVars>
          <dgm:bulletEnabled val="1"/>
        </dgm:presLayoutVars>
      </dgm:prSet>
      <dgm:spPr/>
    </dgm:pt>
    <dgm:pt modelId="{9EC30FC3-68FB-4E27-81E0-0756A7A56F3D}" type="pres">
      <dgm:prSet presAssocID="{7BB769CD-25A6-4740-8D79-8EFF9C95EF86}" presName="sibTrans" presStyleCnt="0"/>
      <dgm:spPr/>
    </dgm:pt>
    <dgm:pt modelId="{FDBA6A98-3E85-4259-862B-398B6DEB77C5}" type="pres">
      <dgm:prSet presAssocID="{0CF52588-AF9C-4264-94A0-8764B8BFA1DD}" presName="node" presStyleLbl="node1" presStyleIdx="1" presStyleCnt="6">
        <dgm:presLayoutVars>
          <dgm:bulletEnabled val="1"/>
        </dgm:presLayoutVars>
      </dgm:prSet>
      <dgm:spPr/>
    </dgm:pt>
    <dgm:pt modelId="{714DD83D-0350-49A5-8159-312DA89D7D42}" type="pres">
      <dgm:prSet presAssocID="{4889E333-285B-49D9-B190-E70595D6E388}" presName="sibTrans" presStyleCnt="0"/>
      <dgm:spPr/>
    </dgm:pt>
    <dgm:pt modelId="{6BF73DA3-2AD1-40BA-9F16-7DDA6DAFC95B}" type="pres">
      <dgm:prSet presAssocID="{1FD49823-A48F-4835-8E71-3E6286C04E2A}" presName="node" presStyleLbl="node1" presStyleIdx="2" presStyleCnt="6">
        <dgm:presLayoutVars>
          <dgm:bulletEnabled val="1"/>
        </dgm:presLayoutVars>
      </dgm:prSet>
      <dgm:spPr/>
    </dgm:pt>
    <dgm:pt modelId="{753038F3-808A-4D91-89E8-9A28502BC524}" type="pres">
      <dgm:prSet presAssocID="{05CFD3C7-BD27-4D5C-8CAE-A76A773BA30F}" presName="sibTrans" presStyleCnt="0"/>
      <dgm:spPr/>
    </dgm:pt>
    <dgm:pt modelId="{DDD73464-B9C7-4599-8D7A-1C0BC2F8A54A}" type="pres">
      <dgm:prSet presAssocID="{9DA6AF2E-3365-43A6-B1F4-31316B46B309}" presName="node" presStyleLbl="node1" presStyleIdx="3" presStyleCnt="6">
        <dgm:presLayoutVars>
          <dgm:bulletEnabled val="1"/>
        </dgm:presLayoutVars>
      </dgm:prSet>
      <dgm:spPr/>
    </dgm:pt>
    <dgm:pt modelId="{B0DE075C-578B-4498-8113-87E75E87BF64}" type="pres">
      <dgm:prSet presAssocID="{37B18280-DD6E-493F-99A4-B4CDFD94AA3A}" presName="sibTrans" presStyleCnt="0"/>
      <dgm:spPr/>
    </dgm:pt>
    <dgm:pt modelId="{97FEDA96-89BC-4D19-BFC0-FB10DC7D2588}" type="pres">
      <dgm:prSet presAssocID="{01B03FC8-F24D-4354-A816-3FCFA5A441EF}" presName="node" presStyleLbl="node1" presStyleIdx="4" presStyleCnt="6">
        <dgm:presLayoutVars>
          <dgm:bulletEnabled val="1"/>
        </dgm:presLayoutVars>
      </dgm:prSet>
      <dgm:spPr/>
    </dgm:pt>
    <dgm:pt modelId="{F4946C21-FFAD-42B8-9BE4-1DDE9C92C804}" type="pres">
      <dgm:prSet presAssocID="{B1650816-D7B9-48F5-9198-779FCED3325F}" presName="sibTrans" presStyleCnt="0"/>
      <dgm:spPr/>
    </dgm:pt>
    <dgm:pt modelId="{82194760-16FC-4284-A722-9E72626ABB91}" type="pres">
      <dgm:prSet presAssocID="{BED169AF-72D0-4D32-9550-82CA0D26678D}" presName="node" presStyleLbl="node1" presStyleIdx="5" presStyleCnt="6">
        <dgm:presLayoutVars>
          <dgm:bulletEnabled val="1"/>
        </dgm:presLayoutVars>
      </dgm:prSet>
      <dgm:spPr/>
    </dgm:pt>
  </dgm:ptLst>
  <dgm:cxnLst>
    <dgm:cxn modelId="{CC84760A-8705-47A1-9376-00430836ECA5}" type="presOf" srcId="{1FD49823-A48F-4835-8E71-3E6286C04E2A}" destId="{6BF73DA3-2AD1-40BA-9F16-7DDA6DAFC95B}" srcOrd="0" destOrd="0" presId="urn:microsoft.com/office/officeart/2005/8/layout/default"/>
    <dgm:cxn modelId="{F65FB83E-906A-470C-A510-40DE27F87100}" type="presOf" srcId="{8BF85E9C-EE66-4E64-87B5-FA060ED00103}" destId="{409C00EA-615B-4AA2-8AB8-1C220E787E90}" srcOrd="0" destOrd="0" presId="urn:microsoft.com/office/officeart/2005/8/layout/default"/>
    <dgm:cxn modelId="{88CC2D55-948D-4194-8F09-9A6BBAB29EEA}" srcId="{8BF85E9C-EE66-4E64-87B5-FA060ED00103}" destId="{01B03FC8-F24D-4354-A816-3FCFA5A441EF}" srcOrd="4" destOrd="0" parTransId="{7CD69D0A-5185-4B61-A74A-1FBADC7D479F}" sibTransId="{B1650816-D7B9-48F5-9198-779FCED3325F}"/>
    <dgm:cxn modelId="{4895D676-ABC1-4BAA-A537-66AA23E2B551}" type="presOf" srcId="{01B03FC8-F24D-4354-A816-3FCFA5A441EF}" destId="{97FEDA96-89BC-4D19-BFC0-FB10DC7D2588}" srcOrd="0" destOrd="0" presId="urn:microsoft.com/office/officeart/2005/8/layout/default"/>
    <dgm:cxn modelId="{A654B37D-273A-414F-B20A-B3E9CC6E5427}" type="presOf" srcId="{918A4A95-54A2-4C1A-8145-5F1D7AEE8653}" destId="{E41ADAA6-FEDA-4D94-9562-74417FACC259}" srcOrd="0" destOrd="0" presId="urn:microsoft.com/office/officeart/2005/8/layout/default"/>
    <dgm:cxn modelId="{E7B82884-3B29-4A8C-A7D9-C136963628A8}" type="presOf" srcId="{0CF52588-AF9C-4264-94A0-8764B8BFA1DD}" destId="{FDBA6A98-3E85-4259-862B-398B6DEB77C5}" srcOrd="0" destOrd="0" presId="urn:microsoft.com/office/officeart/2005/8/layout/default"/>
    <dgm:cxn modelId="{3197128E-5F35-4FEA-87FC-DD1C4F7EE1B1}" srcId="{8BF85E9C-EE66-4E64-87B5-FA060ED00103}" destId="{1FD49823-A48F-4835-8E71-3E6286C04E2A}" srcOrd="2" destOrd="0" parTransId="{3377BCF6-65A2-4B93-A10F-9BAEFCA420F0}" sibTransId="{05CFD3C7-BD27-4D5C-8CAE-A76A773BA30F}"/>
    <dgm:cxn modelId="{492437AC-0788-40CF-BA4F-2F81664C64E1}" srcId="{8BF85E9C-EE66-4E64-87B5-FA060ED00103}" destId="{BED169AF-72D0-4D32-9550-82CA0D26678D}" srcOrd="5" destOrd="0" parTransId="{B6E515B0-64C3-481D-97C5-DECBDF664EF0}" sibTransId="{675904FE-5D1B-44CA-B18C-2C837564D2D8}"/>
    <dgm:cxn modelId="{E99F92B1-4410-4F43-8D03-4BE5D088B480}" type="presOf" srcId="{BED169AF-72D0-4D32-9550-82CA0D26678D}" destId="{82194760-16FC-4284-A722-9E72626ABB91}" srcOrd="0" destOrd="0" presId="urn:microsoft.com/office/officeart/2005/8/layout/default"/>
    <dgm:cxn modelId="{0E7285C2-2125-4014-86B3-74750BA9BA52}" srcId="{8BF85E9C-EE66-4E64-87B5-FA060ED00103}" destId="{918A4A95-54A2-4C1A-8145-5F1D7AEE8653}" srcOrd="0" destOrd="0" parTransId="{AA09E4D3-363B-471F-AE56-4C5799775A2C}" sibTransId="{7BB769CD-25A6-4740-8D79-8EFF9C95EF86}"/>
    <dgm:cxn modelId="{408C7DC9-4306-4F0B-BF26-2FCED97AC3DB}" type="presOf" srcId="{9DA6AF2E-3365-43A6-B1F4-31316B46B309}" destId="{DDD73464-B9C7-4599-8D7A-1C0BC2F8A54A}" srcOrd="0" destOrd="0" presId="urn:microsoft.com/office/officeart/2005/8/layout/default"/>
    <dgm:cxn modelId="{668C14F1-924C-4FB8-A725-D67ECE37CB99}" srcId="{8BF85E9C-EE66-4E64-87B5-FA060ED00103}" destId="{0CF52588-AF9C-4264-94A0-8764B8BFA1DD}" srcOrd="1" destOrd="0" parTransId="{CE60C29C-EE3A-4443-8782-9FEBED86010B}" sibTransId="{4889E333-285B-49D9-B190-E70595D6E388}"/>
    <dgm:cxn modelId="{2260FFF3-CF59-4161-89C7-7572409F36A3}" srcId="{8BF85E9C-EE66-4E64-87B5-FA060ED00103}" destId="{9DA6AF2E-3365-43A6-B1F4-31316B46B309}" srcOrd="3" destOrd="0" parTransId="{8AA351BA-B3D5-45DB-8ABD-A1C600445FBC}" sibTransId="{37B18280-DD6E-493F-99A4-B4CDFD94AA3A}"/>
    <dgm:cxn modelId="{31DFD994-816C-4406-8728-4BBBD18DA54C}" type="presParOf" srcId="{409C00EA-615B-4AA2-8AB8-1C220E787E90}" destId="{E41ADAA6-FEDA-4D94-9562-74417FACC259}" srcOrd="0" destOrd="0" presId="urn:microsoft.com/office/officeart/2005/8/layout/default"/>
    <dgm:cxn modelId="{C0665107-7A63-469D-A016-4FD5D05EB8A2}" type="presParOf" srcId="{409C00EA-615B-4AA2-8AB8-1C220E787E90}" destId="{9EC30FC3-68FB-4E27-81E0-0756A7A56F3D}" srcOrd="1" destOrd="0" presId="urn:microsoft.com/office/officeart/2005/8/layout/default"/>
    <dgm:cxn modelId="{08F417D4-3B98-4884-BA12-8761E67D4122}" type="presParOf" srcId="{409C00EA-615B-4AA2-8AB8-1C220E787E90}" destId="{FDBA6A98-3E85-4259-862B-398B6DEB77C5}" srcOrd="2" destOrd="0" presId="urn:microsoft.com/office/officeart/2005/8/layout/default"/>
    <dgm:cxn modelId="{6DBD220B-ECDA-46B2-A3FD-C65EB49A991D}" type="presParOf" srcId="{409C00EA-615B-4AA2-8AB8-1C220E787E90}" destId="{714DD83D-0350-49A5-8159-312DA89D7D42}" srcOrd="3" destOrd="0" presId="urn:microsoft.com/office/officeart/2005/8/layout/default"/>
    <dgm:cxn modelId="{BE494F40-E0B7-4CAB-9505-59E9FC3DC240}" type="presParOf" srcId="{409C00EA-615B-4AA2-8AB8-1C220E787E90}" destId="{6BF73DA3-2AD1-40BA-9F16-7DDA6DAFC95B}" srcOrd="4" destOrd="0" presId="urn:microsoft.com/office/officeart/2005/8/layout/default"/>
    <dgm:cxn modelId="{2CA9B205-C2F7-4A1B-AF20-2C015CFE0B2B}" type="presParOf" srcId="{409C00EA-615B-4AA2-8AB8-1C220E787E90}" destId="{753038F3-808A-4D91-89E8-9A28502BC524}" srcOrd="5" destOrd="0" presId="urn:microsoft.com/office/officeart/2005/8/layout/default"/>
    <dgm:cxn modelId="{175E81FE-598E-46FE-8B3F-9B84902BEF86}" type="presParOf" srcId="{409C00EA-615B-4AA2-8AB8-1C220E787E90}" destId="{DDD73464-B9C7-4599-8D7A-1C0BC2F8A54A}" srcOrd="6" destOrd="0" presId="urn:microsoft.com/office/officeart/2005/8/layout/default"/>
    <dgm:cxn modelId="{92B67402-A623-4DE9-9DA1-E39A6FBF4D05}" type="presParOf" srcId="{409C00EA-615B-4AA2-8AB8-1C220E787E90}" destId="{B0DE075C-578B-4498-8113-87E75E87BF64}" srcOrd="7" destOrd="0" presId="urn:microsoft.com/office/officeart/2005/8/layout/default"/>
    <dgm:cxn modelId="{AD9CF105-45C4-4901-A41B-E8E8912380EE}" type="presParOf" srcId="{409C00EA-615B-4AA2-8AB8-1C220E787E90}" destId="{97FEDA96-89BC-4D19-BFC0-FB10DC7D2588}" srcOrd="8" destOrd="0" presId="urn:microsoft.com/office/officeart/2005/8/layout/default"/>
    <dgm:cxn modelId="{F7C51101-88FE-485E-99ED-2C6E662E234D}" type="presParOf" srcId="{409C00EA-615B-4AA2-8AB8-1C220E787E90}" destId="{F4946C21-FFAD-42B8-9BE4-1DDE9C92C804}" srcOrd="9" destOrd="0" presId="urn:microsoft.com/office/officeart/2005/8/layout/default"/>
    <dgm:cxn modelId="{CD803F82-77A2-450F-9078-4CB7A423B0DD}" type="presParOf" srcId="{409C00EA-615B-4AA2-8AB8-1C220E787E90}" destId="{82194760-16FC-4284-A722-9E72626ABB9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05CC2D-AC41-41A8-AC33-5F1BE1E1226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0B2DA4-20BC-4DBE-AA2A-750BFCDCA305}">
      <dgm:prSet/>
      <dgm:spPr/>
      <dgm:t>
        <a:bodyPr/>
        <a:lstStyle/>
        <a:p>
          <a:r>
            <a:rPr lang="de-DE" b="1" dirty="0"/>
            <a:t>Wirtschaftspolitische Teilhabe und Artikulierung </a:t>
          </a:r>
          <a:r>
            <a:rPr lang="de-DE" dirty="0"/>
            <a:t>der Deutschsprachigen in Namibia.</a:t>
          </a:r>
          <a:endParaRPr lang="en-US" dirty="0"/>
        </a:p>
      </dgm:t>
    </dgm:pt>
    <dgm:pt modelId="{45D857F4-F2ED-4701-84B8-7A233338AADD}" type="parTrans" cxnId="{3FDDDC2C-8618-48F2-A53E-DD3AF563AB09}">
      <dgm:prSet/>
      <dgm:spPr/>
      <dgm:t>
        <a:bodyPr/>
        <a:lstStyle/>
        <a:p>
          <a:endParaRPr lang="en-US"/>
        </a:p>
      </dgm:t>
    </dgm:pt>
    <dgm:pt modelId="{7A71DD65-83B9-442B-ABB7-0CC6C9F4B1ED}" type="sibTrans" cxnId="{3FDDDC2C-8618-48F2-A53E-DD3AF563AB09}">
      <dgm:prSet/>
      <dgm:spPr/>
      <dgm:t>
        <a:bodyPr/>
        <a:lstStyle/>
        <a:p>
          <a:endParaRPr lang="en-US"/>
        </a:p>
      </dgm:t>
    </dgm:pt>
    <dgm:pt modelId="{51E403AE-1645-46BD-99E3-10913071F5ED}">
      <dgm:prSet/>
      <dgm:spPr/>
      <dgm:t>
        <a:bodyPr/>
        <a:lstStyle/>
        <a:p>
          <a:r>
            <a:rPr lang="de-DE" b="1" dirty="0"/>
            <a:t>Stärkung des namibisch-deutschen Beitrags </a:t>
          </a:r>
          <a:r>
            <a:rPr lang="de-DE" dirty="0"/>
            <a:t>in Diskussionen zur namibischen Wirtschaft</a:t>
          </a:r>
          <a:endParaRPr lang="en-US" dirty="0"/>
        </a:p>
      </dgm:t>
    </dgm:pt>
    <dgm:pt modelId="{11A42E0F-05B6-4167-9440-76C46527CD16}" type="parTrans" cxnId="{5FE662FD-C703-4665-9FC6-9C7E12A223BC}">
      <dgm:prSet/>
      <dgm:spPr/>
      <dgm:t>
        <a:bodyPr/>
        <a:lstStyle/>
        <a:p>
          <a:endParaRPr lang="en-US"/>
        </a:p>
      </dgm:t>
    </dgm:pt>
    <dgm:pt modelId="{5E89FB8B-A359-4C42-AD5D-EFBB4E926DC8}" type="sibTrans" cxnId="{5FE662FD-C703-4665-9FC6-9C7E12A223BC}">
      <dgm:prSet/>
      <dgm:spPr/>
      <dgm:t>
        <a:bodyPr/>
        <a:lstStyle/>
        <a:p>
          <a:endParaRPr lang="en-US"/>
        </a:p>
      </dgm:t>
    </dgm:pt>
    <dgm:pt modelId="{1600AA10-B605-443B-B1C8-72038DC55683}">
      <dgm:prSet/>
      <dgm:spPr/>
      <dgm:t>
        <a:bodyPr/>
        <a:lstStyle/>
        <a:p>
          <a:r>
            <a:rPr lang="en-US" b="1" dirty="0" err="1"/>
            <a:t>Interessenvertretung</a:t>
          </a:r>
          <a:r>
            <a:rPr lang="en-US" b="1" dirty="0"/>
            <a:t> </a:t>
          </a:r>
          <a:br>
            <a:rPr lang="en-US" b="1" dirty="0"/>
          </a:br>
          <a:r>
            <a:rPr lang="en-US" b="1" dirty="0"/>
            <a:t>und </a:t>
          </a:r>
          <a:r>
            <a:rPr lang="en-US" b="1" dirty="0" err="1"/>
            <a:t>Einflussnahme</a:t>
          </a:r>
          <a:r>
            <a:rPr lang="en-US" b="1" dirty="0"/>
            <a:t> </a:t>
          </a:r>
        </a:p>
      </dgm:t>
    </dgm:pt>
    <dgm:pt modelId="{0DF13321-9920-4326-A6C5-3C013253BDDD}" type="parTrans" cxnId="{23F5809C-8ED3-453E-836F-72F84809EF79}">
      <dgm:prSet/>
      <dgm:spPr/>
      <dgm:t>
        <a:bodyPr/>
        <a:lstStyle/>
        <a:p>
          <a:endParaRPr lang="en-US"/>
        </a:p>
      </dgm:t>
    </dgm:pt>
    <dgm:pt modelId="{8CD2A909-7AA7-4EE2-9E57-4B792F33FD81}" type="sibTrans" cxnId="{23F5809C-8ED3-453E-836F-72F84809EF79}">
      <dgm:prSet/>
      <dgm:spPr/>
      <dgm:t>
        <a:bodyPr/>
        <a:lstStyle/>
        <a:p>
          <a:endParaRPr lang="en-US"/>
        </a:p>
      </dgm:t>
    </dgm:pt>
    <dgm:pt modelId="{9217FAE5-E5D9-475C-B9F6-2BB5BEEF7850}">
      <dgm:prSet/>
      <dgm:spPr/>
      <dgm:t>
        <a:bodyPr/>
        <a:lstStyle/>
        <a:p>
          <a:r>
            <a:rPr lang="de-DE" b="1" dirty="0"/>
            <a:t>Förderung des Investitionsstandortes </a:t>
          </a:r>
          <a:r>
            <a:rPr lang="de-DE" dirty="0"/>
            <a:t>Namibia </a:t>
          </a:r>
          <a:endParaRPr lang="en-US" dirty="0"/>
        </a:p>
      </dgm:t>
    </dgm:pt>
    <dgm:pt modelId="{8E453411-BF4A-4B6F-9949-D98312353251}" type="parTrans" cxnId="{03534C1D-1188-4B4C-BDCA-7873C765A842}">
      <dgm:prSet/>
      <dgm:spPr/>
      <dgm:t>
        <a:bodyPr/>
        <a:lstStyle/>
        <a:p>
          <a:endParaRPr lang="en-US"/>
        </a:p>
      </dgm:t>
    </dgm:pt>
    <dgm:pt modelId="{90C18285-DA49-455A-917D-EEFCF60E37E3}" type="sibTrans" cxnId="{03534C1D-1188-4B4C-BDCA-7873C765A842}">
      <dgm:prSet/>
      <dgm:spPr/>
      <dgm:t>
        <a:bodyPr/>
        <a:lstStyle/>
        <a:p>
          <a:endParaRPr lang="en-US"/>
        </a:p>
      </dgm:t>
    </dgm:pt>
    <dgm:pt modelId="{0B6F522D-3887-448D-B078-09A1016FED5F}">
      <dgm:prSet/>
      <dgm:spPr/>
      <dgm:t>
        <a:bodyPr/>
        <a:lstStyle/>
        <a:p>
          <a:r>
            <a:rPr lang="de-DE" b="1" dirty="0"/>
            <a:t>Ermutigung namibischer Auswanderer </a:t>
          </a:r>
          <a:r>
            <a:rPr lang="de-DE" dirty="0"/>
            <a:t>in DACH zur Rückkehr nach Namibia, um an der namibischen Wirtschaft teilzuhaben</a:t>
          </a:r>
          <a:endParaRPr lang="en-US" dirty="0"/>
        </a:p>
      </dgm:t>
    </dgm:pt>
    <dgm:pt modelId="{ED23079A-10A6-4901-81B9-C8E0D2602FB5}" type="parTrans" cxnId="{61BEE45F-7280-4AF0-928C-471B9EFD995D}">
      <dgm:prSet/>
      <dgm:spPr/>
      <dgm:t>
        <a:bodyPr/>
        <a:lstStyle/>
        <a:p>
          <a:endParaRPr lang="en-US"/>
        </a:p>
      </dgm:t>
    </dgm:pt>
    <dgm:pt modelId="{ACB0CC82-F29B-4E08-A9C1-BD3206B90926}" type="sibTrans" cxnId="{61BEE45F-7280-4AF0-928C-471B9EFD995D}">
      <dgm:prSet/>
      <dgm:spPr/>
      <dgm:t>
        <a:bodyPr/>
        <a:lstStyle/>
        <a:p>
          <a:endParaRPr lang="en-US"/>
        </a:p>
      </dgm:t>
    </dgm:pt>
    <dgm:pt modelId="{8153E0AD-1439-4604-BF9F-FC44BFEDEB6E}">
      <dgm:prSet/>
      <dgm:spPr/>
      <dgm:t>
        <a:bodyPr/>
        <a:lstStyle/>
        <a:p>
          <a:r>
            <a:rPr lang="de-DE" b="1" dirty="0"/>
            <a:t>Vernetzungsmöglichkeit </a:t>
          </a:r>
          <a:r>
            <a:rPr lang="de-DE" dirty="0"/>
            <a:t>zwischen namibischen Akteuren der Wirtschaft</a:t>
          </a:r>
          <a:endParaRPr lang="en-US" dirty="0"/>
        </a:p>
      </dgm:t>
    </dgm:pt>
    <dgm:pt modelId="{935CBBF9-6938-4B77-BEAD-033737B915AA}" type="parTrans" cxnId="{48CE05E1-D69B-460C-BA74-5E31219C8F03}">
      <dgm:prSet/>
      <dgm:spPr/>
      <dgm:t>
        <a:bodyPr/>
        <a:lstStyle/>
        <a:p>
          <a:endParaRPr lang="en-US"/>
        </a:p>
      </dgm:t>
    </dgm:pt>
    <dgm:pt modelId="{3A180189-6652-4207-9661-5A4DC406E616}" type="sibTrans" cxnId="{48CE05E1-D69B-460C-BA74-5E31219C8F03}">
      <dgm:prSet/>
      <dgm:spPr/>
      <dgm:t>
        <a:bodyPr/>
        <a:lstStyle/>
        <a:p>
          <a:endParaRPr lang="en-US"/>
        </a:p>
      </dgm:t>
    </dgm:pt>
    <dgm:pt modelId="{03B21EC1-947E-41B7-8940-5537FD0F3B64}" type="pres">
      <dgm:prSet presAssocID="{3005CC2D-AC41-41A8-AC33-5F1BE1E12261}" presName="diagram" presStyleCnt="0">
        <dgm:presLayoutVars>
          <dgm:dir/>
          <dgm:resizeHandles val="exact"/>
        </dgm:presLayoutVars>
      </dgm:prSet>
      <dgm:spPr/>
    </dgm:pt>
    <dgm:pt modelId="{7C69CE7A-78A4-469B-8DB4-E91C95D4B314}" type="pres">
      <dgm:prSet presAssocID="{2E0B2DA4-20BC-4DBE-AA2A-750BFCDCA305}" presName="node" presStyleLbl="node1" presStyleIdx="0" presStyleCnt="6" custLinFactY="17214" custLinFactNeighborY="100000">
        <dgm:presLayoutVars>
          <dgm:bulletEnabled val="1"/>
        </dgm:presLayoutVars>
      </dgm:prSet>
      <dgm:spPr/>
    </dgm:pt>
    <dgm:pt modelId="{90406F88-1F77-4694-BD74-01F6712ECF21}" type="pres">
      <dgm:prSet presAssocID="{7A71DD65-83B9-442B-ABB7-0CC6C9F4B1ED}" presName="sibTrans" presStyleCnt="0"/>
      <dgm:spPr/>
    </dgm:pt>
    <dgm:pt modelId="{D0495845-06BC-47FE-9177-812BD53B1ABC}" type="pres">
      <dgm:prSet presAssocID="{51E403AE-1645-46BD-99E3-10913071F5ED}" presName="node" presStyleLbl="node1" presStyleIdx="1" presStyleCnt="6" custLinFactX="-8154" custLinFactNeighborX="-100000" custLinFactNeighborY="-1632">
        <dgm:presLayoutVars>
          <dgm:bulletEnabled val="1"/>
        </dgm:presLayoutVars>
      </dgm:prSet>
      <dgm:spPr/>
    </dgm:pt>
    <dgm:pt modelId="{1F02EE76-0919-49DD-B242-FAB0469B1E5B}" type="pres">
      <dgm:prSet presAssocID="{5E89FB8B-A359-4C42-AD5D-EFBB4E926DC8}" presName="sibTrans" presStyleCnt="0"/>
      <dgm:spPr/>
    </dgm:pt>
    <dgm:pt modelId="{6AD1AEBC-9E74-4A17-B259-071952DBBAB1}" type="pres">
      <dgm:prSet presAssocID="{1600AA10-B605-443B-B1C8-72038DC55683}" presName="node" presStyleLbl="node1" presStyleIdx="2" presStyleCnt="6" custLinFactY="17612" custLinFactNeighborX="612" custLinFactNeighborY="100000">
        <dgm:presLayoutVars>
          <dgm:bulletEnabled val="1"/>
        </dgm:presLayoutVars>
      </dgm:prSet>
      <dgm:spPr/>
    </dgm:pt>
    <dgm:pt modelId="{80982EDB-90F9-4D7D-B6E4-2845BECE77DB}" type="pres">
      <dgm:prSet presAssocID="{8CD2A909-7AA7-4EE2-9E57-4B792F33FD81}" presName="sibTrans" presStyleCnt="0"/>
      <dgm:spPr/>
    </dgm:pt>
    <dgm:pt modelId="{DA31416D-C637-46D1-8AA2-39E3F780553A}" type="pres">
      <dgm:prSet presAssocID="{9217FAE5-E5D9-475C-B9F6-2BB5BEEF7850}" presName="node" presStyleLbl="node1" presStyleIdx="3" presStyleCnt="6" custLinFactX="10517" custLinFactY="-18299" custLinFactNeighborX="100000" custLinFactNeighborY="-100000">
        <dgm:presLayoutVars>
          <dgm:bulletEnabled val="1"/>
        </dgm:presLayoutVars>
      </dgm:prSet>
      <dgm:spPr/>
    </dgm:pt>
    <dgm:pt modelId="{41CA3690-BF09-4C9B-8A7D-B6D869DAAEB4}" type="pres">
      <dgm:prSet presAssocID="{90C18285-DA49-455A-917D-EEFCF60E37E3}" presName="sibTrans" presStyleCnt="0"/>
      <dgm:spPr/>
    </dgm:pt>
    <dgm:pt modelId="{B6ED6F3F-94F3-4684-A82D-BB2E4EC50241}" type="pres">
      <dgm:prSet presAssocID="{0B6F522D-3887-448D-B078-09A1016FED5F}" presName="node" presStyleLbl="node1" presStyleIdx="4" presStyleCnt="6">
        <dgm:presLayoutVars>
          <dgm:bulletEnabled val="1"/>
        </dgm:presLayoutVars>
      </dgm:prSet>
      <dgm:spPr/>
    </dgm:pt>
    <dgm:pt modelId="{22C29A1D-31BE-4E2E-8550-AA9BFBE3700F}" type="pres">
      <dgm:prSet presAssocID="{ACB0CC82-F29B-4E08-A9C1-BD3206B90926}" presName="sibTrans" presStyleCnt="0"/>
      <dgm:spPr/>
    </dgm:pt>
    <dgm:pt modelId="{88BF9371-F634-4E6B-AFA3-65D3D4181CFE}" type="pres">
      <dgm:prSet presAssocID="{8153E0AD-1439-4604-BF9F-FC44BFEDEB6E}" presName="node" presStyleLbl="node1" presStyleIdx="5" presStyleCnt="6" custLinFactY="-18299" custLinFactNeighborY="-100000">
        <dgm:presLayoutVars>
          <dgm:bulletEnabled val="1"/>
        </dgm:presLayoutVars>
      </dgm:prSet>
      <dgm:spPr/>
    </dgm:pt>
  </dgm:ptLst>
  <dgm:cxnLst>
    <dgm:cxn modelId="{C3B94218-0964-418F-BBA5-9B76D4459A54}" type="presOf" srcId="{3005CC2D-AC41-41A8-AC33-5F1BE1E12261}" destId="{03B21EC1-947E-41B7-8940-5537FD0F3B64}" srcOrd="0" destOrd="0" presId="urn:microsoft.com/office/officeart/2005/8/layout/default"/>
    <dgm:cxn modelId="{03534C1D-1188-4B4C-BDCA-7873C765A842}" srcId="{3005CC2D-AC41-41A8-AC33-5F1BE1E12261}" destId="{9217FAE5-E5D9-475C-B9F6-2BB5BEEF7850}" srcOrd="3" destOrd="0" parTransId="{8E453411-BF4A-4B6F-9949-D98312353251}" sibTransId="{90C18285-DA49-455A-917D-EEFCF60E37E3}"/>
    <dgm:cxn modelId="{3FDDDC2C-8618-48F2-A53E-DD3AF563AB09}" srcId="{3005CC2D-AC41-41A8-AC33-5F1BE1E12261}" destId="{2E0B2DA4-20BC-4DBE-AA2A-750BFCDCA305}" srcOrd="0" destOrd="0" parTransId="{45D857F4-F2ED-4701-84B8-7A233338AADD}" sibTransId="{7A71DD65-83B9-442B-ABB7-0CC6C9F4B1ED}"/>
    <dgm:cxn modelId="{86EA6B3E-FD35-4868-8206-9F4B3352A186}" type="presOf" srcId="{51E403AE-1645-46BD-99E3-10913071F5ED}" destId="{D0495845-06BC-47FE-9177-812BD53B1ABC}" srcOrd="0" destOrd="0" presId="urn:microsoft.com/office/officeart/2005/8/layout/default"/>
    <dgm:cxn modelId="{61BEE45F-7280-4AF0-928C-471B9EFD995D}" srcId="{3005CC2D-AC41-41A8-AC33-5F1BE1E12261}" destId="{0B6F522D-3887-448D-B078-09A1016FED5F}" srcOrd="4" destOrd="0" parTransId="{ED23079A-10A6-4901-81B9-C8E0D2602FB5}" sibTransId="{ACB0CC82-F29B-4E08-A9C1-BD3206B90926}"/>
    <dgm:cxn modelId="{8AC2EB77-F0B2-4F05-80C2-79A3726A94CE}" type="presOf" srcId="{0B6F522D-3887-448D-B078-09A1016FED5F}" destId="{B6ED6F3F-94F3-4684-A82D-BB2E4EC50241}" srcOrd="0" destOrd="0" presId="urn:microsoft.com/office/officeart/2005/8/layout/default"/>
    <dgm:cxn modelId="{23F5809C-8ED3-453E-836F-72F84809EF79}" srcId="{3005CC2D-AC41-41A8-AC33-5F1BE1E12261}" destId="{1600AA10-B605-443B-B1C8-72038DC55683}" srcOrd="2" destOrd="0" parTransId="{0DF13321-9920-4326-A6C5-3C013253BDDD}" sibTransId="{8CD2A909-7AA7-4EE2-9E57-4B792F33FD81}"/>
    <dgm:cxn modelId="{089ABDAD-34F9-49EC-B087-5E2D7081B8EF}" type="presOf" srcId="{9217FAE5-E5D9-475C-B9F6-2BB5BEEF7850}" destId="{DA31416D-C637-46D1-8AA2-39E3F780553A}" srcOrd="0" destOrd="0" presId="urn:microsoft.com/office/officeart/2005/8/layout/default"/>
    <dgm:cxn modelId="{F3CAACB2-E30C-4345-80CC-FE37536DB0D4}" type="presOf" srcId="{2E0B2DA4-20BC-4DBE-AA2A-750BFCDCA305}" destId="{7C69CE7A-78A4-469B-8DB4-E91C95D4B314}" srcOrd="0" destOrd="0" presId="urn:microsoft.com/office/officeart/2005/8/layout/default"/>
    <dgm:cxn modelId="{D005AABD-74BE-4545-BED1-212D38ECC925}" type="presOf" srcId="{8153E0AD-1439-4604-BF9F-FC44BFEDEB6E}" destId="{88BF9371-F634-4E6B-AFA3-65D3D4181CFE}" srcOrd="0" destOrd="0" presId="urn:microsoft.com/office/officeart/2005/8/layout/default"/>
    <dgm:cxn modelId="{48CE05E1-D69B-460C-BA74-5E31219C8F03}" srcId="{3005CC2D-AC41-41A8-AC33-5F1BE1E12261}" destId="{8153E0AD-1439-4604-BF9F-FC44BFEDEB6E}" srcOrd="5" destOrd="0" parTransId="{935CBBF9-6938-4B77-BEAD-033737B915AA}" sibTransId="{3A180189-6652-4207-9661-5A4DC406E616}"/>
    <dgm:cxn modelId="{41B70CE6-FE58-4293-984F-833615DB9989}" type="presOf" srcId="{1600AA10-B605-443B-B1C8-72038DC55683}" destId="{6AD1AEBC-9E74-4A17-B259-071952DBBAB1}" srcOrd="0" destOrd="0" presId="urn:microsoft.com/office/officeart/2005/8/layout/default"/>
    <dgm:cxn modelId="{5FE662FD-C703-4665-9FC6-9C7E12A223BC}" srcId="{3005CC2D-AC41-41A8-AC33-5F1BE1E12261}" destId="{51E403AE-1645-46BD-99E3-10913071F5ED}" srcOrd="1" destOrd="0" parTransId="{11A42E0F-05B6-4167-9440-76C46527CD16}" sibTransId="{5E89FB8B-A359-4C42-AD5D-EFBB4E926DC8}"/>
    <dgm:cxn modelId="{FA41AD32-2A8A-48DD-89FA-B86DE56625EF}" type="presParOf" srcId="{03B21EC1-947E-41B7-8940-5537FD0F3B64}" destId="{7C69CE7A-78A4-469B-8DB4-E91C95D4B314}" srcOrd="0" destOrd="0" presId="urn:microsoft.com/office/officeart/2005/8/layout/default"/>
    <dgm:cxn modelId="{39447226-826A-42F0-98C7-74B708D7F28F}" type="presParOf" srcId="{03B21EC1-947E-41B7-8940-5537FD0F3B64}" destId="{90406F88-1F77-4694-BD74-01F6712ECF21}" srcOrd="1" destOrd="0" presId="urn:microsoft.com/office/officeart/2005/8/layout/default"/>
    <dgm:cxn modelId="{988A08EC-D6ED-42BC-BB8B-E874337F11A5}" type="presParOf" srcId="{03B21EC1-947E-41B7-8940-5537FD0F3B64}" destId="{D0495845-06BC-47FE-9177-812BD53B1ABC}" srcOrd="2" destOrd="0" presId="urn:microsoft.com/office/officeart/2005/8/layout/default"/>
    <dgm:cxn modelId="{3B96F1C5-4190-4EC3-BC32-DA19906F043D}" type="presParOf" srcId="{03B21EC1-947E-41B7-8940-5537FD0F3B64}" destId="{1F02EE76-0919-49DD-B242-FAB0469B1E5B}" srcOrd="3" destOrd="0" presId="urn:microsoft.com/office/officeart/2005/8/layout/default"/>
    <dgm:cxn modelId="{33FD7958-6249-4ED0-8B4F-6178B778A2D1}" type="presParOf" srcId="{03B21EC1-947E-41B7-8940-5537FD0F3B64}" destId="{6AD1AEBC-9E74-4A17-B259-071952DBBAB1}" srcOrd="4" destOrd="0" presId="urn:microsoft.com/office/officeart/2005/8/layout/default"/>
    <dgm:cxn modelId="{C7460C90-749E-49D4-B5C8-806C4C5FE78D}" type="presParOf" srcId="{03B21EC1-947E-41B7-8940-5537FD0F3B64}" destId="{80982EDB-90F9-4D7D-B6E4-2845BECE77DB}" srcOrd="5" destOrd="0" presId="urn:microsoft.com/office/officeart/2005/8/layout/default"/>
    <dgm:cxn modelId="{09D48745-49A9-46A1-A4DA-F159A30D5B51}" type="presParOf" srcId="{03B21EC1-947E-41B7-8940-5537FD0F3B64}" destId="{DA31416D-C637-46D1-8AA2-39E3F780553A}" srcOrd="6" destOrd="0" presId="urn:microsoft.com/office/officeart/2005/8/layout/default"/>
    <dgm:cxn modelId="{8B6F632A-203C-43D3-B69E-03B10AD41F29}" type="presParOf" srcId="{03B21EC1-947E-41B7-8940-5537FD0F3B64}" destId="{41CA3690-BF09-4C9B-8A7D-B6D869DAAEB4}" srcOrd="7" destOrd="0" presId="urn:microsoft.com/office/officeart/2005/8/layout/default"/>
    <dgm:cxn modelId="{CEABBF23-153C-42E2-886C-A1AEE6690C29}" type="presParOf" srcId="{03B21EC1-947E-41B7-8940-5537FD0F3B64}" destId="{B6ED6F3F-94F3-4684-A82D-BB2E4EC50241}" srcOrd="8" destOrd="0" presId="urn:microsoft.com/office/officeart/2005/8/layout/default"/>
    <dgm:cxn modelId="{6BFF4384-6BEE-40B9-B709-A223A8AF941D}" type="presParOf" srcId="{03B21EC1-947E-41B7-8940-5537FD0F3B64}" destId="{22C29A1D-31BE-4E2E-8550-AA9BFBE3700F}" srcOrd="9" destOrd="0" presId="urn:microsoft.com/office/officeart/2005/8/layout/default"/>
    <dgm:cxn modelId="{BCD39B04-72BF-476D-9C80-1EF88F0B4701}" type="presParOf" srcId="{03B21EC1-947E-41B7-8940-5537FD0F3B64}" destId="{88BF9371-F634-4E6B-AFA3-65D3D4181CF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A6478C-9DD0-494F-9A90-F6F51E2306AA}" type="doc">
      <dgm:prSet loTypeId="urn:microsoft.com/office/officeart/2005/8/layout/vList2" loCatId="list" qsTypeId="urn:microsoft.com/office/officeart/2005/8/quickstyle/simple4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58A5F091-7CEA-405B-84C6-07E3EBA94849}">
      <dgm:prSet/>
      <dgm:spPr/>
      <dgm:t>
        <a:bodyPr/>
        <a:lstStyle/>
        <a:p>
          <a:r>
            <a:rPr lang="en-US" dirty="0"/>
            <a:t>Ideen </a:t>
          </a:r>
          <a:r>
            <a:rPr lang="en-US" dirty="0" err="1"/>
            <a:t>verbinden</a:t>
          </a:r>
          <a:r>
            <a:rPr lang="en-US" dirty="0"/>
            <a:t> – Zukunft gestalten</a:t>
          </a:r>
        </a:p>
      </dgm:t>
    </dgm:pt>
    <dgm:pt modelId="{7D0C1A2D-E3FE-4DA6-B1D9-E2F875FE088C}" type="parTrans" cxnId="{F34D635C-6B6C-4767-A7C1-A0B7DB9C4479}">
      <dgm:prSet/>
      <dgm:spPr/>
      <dgm:t>
        <a:bodyPr/>
        <a:lstStyle/>
        <a:p>
          <a:endParaRPr lang="en-US"/>
        </a:p>
      </dgm:t>
    </dgm:pt>
    <dgm:pt modelId="{989AD33C-B9C3-489C-9FB2-F10611127C27}" type="sibTrans" cxnId="{F34D635C-6B6C-4767-A7C1-A0B7DB9C4479}">
      <dgm:prSet/>
      <dgm:spPr/>
      <dgm:t>
        <a:bodyPr/>
        <a:lstStyle/>
        <a:p>
          <a:endParaRPr lang="en-US"/>
        </a:p>
      </dgm:t>
    </dgm:pt>
    <dgm:pt modelId="{06D757C6-6969-4635-87DB-61FA43438F1C}">
      <dgm:prSet/>
      <dgm:spPr/>
      <dgm:t>
        <a:bodyPr/>
        <a:lstStyle/>
        <a:p>
          <a:r>
            <a:rPr lang="en-US" dirty="0" err="1"/>
            <a:t>Wirtschaft</a:t>
          </a:r>
          <a:r>
            <a:rPr lang="en-US" dirty="0"/>
            <a:t> </a:t>
          </a:r>
          <a:r>
            <a:rPr lang="en-US" dirty="0" err="1"/>
            <a:t>im</a:t>
          </a:r>
          <a:r>
            <a:rPr lang="en-US" dirty="0"/>
            <a:t>  Dialog</a:t>
          </a:r>
        </a:p>
      </dgm:t>
    </dgm:pt>
    <dgm:pt modelId="{8CF3B673-F639-4355-AC44-D95DABE9D6A8}" type="parTrans" cxnId="{7947CE22-40C3-4BE3-9E88-2AADA5BD107F}">
      <dgm:prSet/>
      <dgm:spPr/>
      <dgm:t>
        <a:bodyPr/>
        <a:lstStyle/>
        <a:p>
          <a:endParaRPr lang="en-US"/>
        </a:p>
      </dgm:t>
    </dgm:pt>
    <dgm:pt modelId="{7CD62187-40BF-4956-B52D-C26AA4F7D5B7}" type="sibTrans" cxnId="{7947CE22-40C3-4BE3-9E88-2AADA5BD107F}">
      <dgm:prSet/>
      <dgm:spPr/>
      <dgm:t>
        <a:bodyPr/>
        <a:lstStyle/>
        <a:p>
          <a:endParaRPr lang="en-US"/>
        </a:p>
      </dgm:t>
    </dgm:pt>
    <dgm:pt modelId="{37378882-65D1-48BC-803D-65CF822B6B0D}" type="pres">
      <dgm:prSet presAssocID="{F6A6478C-9DD0-494F-9A90-F6F51E2306AA}" presName="linear" presStyleCnt="0">
        <dgm:presLayoutVars>
          <dgm:animLvl val="lvl"/>
          <dgm:resizeHandles val="exact"/>
        </dgm:presLayoutVars>
      </dgm:prSet>
      <dgm:spPr/>
    </dgm:pt>
    <dgm:pt modelId="{EDAFEFB4-84A1-4E0C-AD64-C54B749D818C}" type="pres">
      <dgm:prSet presAssocID="{58A5F091-7CEA-405B-84C6-07E3EBA9484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B5E4198-D2BE-4823-BD3B-F0DB41F9D63B}" type="pres">
      <dgm:prSet presAssocID="{989AD33C-B9C3-489C-9FB2-F10611127C27}" presName="spacer" presStyleCnt="0"/>
      <dgm:spPr/>
    </dgm:pt>
    <dgm:pt modelId="{785780F7-C72D-48F9-9AFE-614CDD83CC21}" type="pres">
      <dgm:prSet presAssocID="{06D757C6-6969-4635-87DB-61FA43438F1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947CE22-40C3-4BE3-9E88-2AADA5BD107F}" srcId="{F6A6478C-9DD0-494F-9A90-F6F51E2306AA}" destId="{06D757C6-6969-4635-87DB-61FA43438F1C}" srcOrd="1" destOrd="0" parTransId="{8CF3B673-F639-4355-AC44-D95DABE9D6A8}" sibTransId="{7CD62187-40BF-4956-B52D-C26AA4F7D5B7}"/>
    <dgm:cxn modelId="{F34D635C-6B6C-4767-A7C1-A0B7DB9C4479}" srcId="{F6A6478C-9DD0-494F-9A90-F6F51E2306AA}" destId="{58A5F091-7CEA-405B-84C6-07E3EBA94849}" srcOrd="0" destOrd="0" parTransId="{7D0C1A2D-E3FE-4DA6-B1D9-E2F875FE088C}" sibTransId="{989AD33C-B9C3-489C-9FB2-F10611127C27}"/>
    <dgm:cxn modelId="{72D8CE65-8E36-47C0-A27D-295B4F499728}" type="presOf" srcId="{58A5F091-7CEA-405B-84C6-07E3EBA94849}" destId="{EDAFEFB4-84A1-4E0C-AD64-C54B749D818C}" srcOrd="0" destOrd="0" presId="urn:microsoft.com/office/officeart/2005/8/layout/vList2"/>
    <dgm:cxn modelId="{40F0CAB7-11F2-4D9A-8182-6FADF6ABFDF4}" type="presOf" srcId="{06D757C6-6969-4635-87DB-61FA43438F1C}" destId="{785780F7-C72D-48F9-9AFE-614CDD83CC21}" srcOrd="0" destOrd="0" presId="urn:microsoft.com/office/officeart/2005/8/layout/vList2"/>
    <dgm:cxn modelId="{0003C3F0-14E2-4457-B78D-918559DCE66B}" type="presOf" srcId="{F6A6478C-9DD0-494F-9A90-F6F51E2306AA}" destId="{37378882-65D1-48BC-803D-65CF822B6B0D}" srcOrd="0" destOrd="0" presId="urn:microsoft.com/office/officeart/2005/8/layout/vList2"/>
    <dgm:cxn modelId="{F652DECE-4B80-401A-819E-4F234FACA533}" type="presParOf" srcId="{37378882-65D1-48BC-803D-65CF822B6B0D}" destId="{EDAFEFB4-84A1-4E0C-AD64-C54B749D818C}" srcOrd="0" destOrd="0" presId="urn:microsoft.com/office/officeart/2005/8/layout/vList2"/>
    <dgm:cxn modelId="{E550DE8B-490F-4A20-974B-3A6FCFD8692A}" type="presParOf" srcId="{37378882-65D1-48BC-803D-65CF822B6B0D}" destId="{AB5E4198-D2BE-4823-BD3B-F0DB41F9D63B}" srcOrd="1" destOrd="0" presId="urn:microsoft.com/office/officeart/2005/8/layout/vList2"/>
    <dgm:cxn modelId="{C1D388E2-8C8C-499B-9DB4-CE64104C3723}" type="presParOf" srcId="{37378882-65D1-48BC-803D-65CF822B6B0D}" destId="{785780F7-C72D-48F9-9AFE-614CDD83CC2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ADAA6-FEDA-4D94-9562-74417FACC259}">
      <dsp:nvSpPr>
        <dsp:cNvPr id="0" name=""/>
        <dsp:cNvSpPr/>
      </dsp:nvSpPr>
      <dsp:spPr>
        <a:xfrm>
          <a:off x="0" y="109430"/>
          <a:ext cx="3348568" cy="20091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b="1" kern="1200"/>
            <a:t>Hintergrund </a:t>
          </a:r>
          <a:endParaRPr lang="en-US" sz="2300" kern="1200"/>
        </a:p>
      </dsp:txBody>
      <dsp:txXfrm>
        <a:off x="0" y="109430"/>
        <a:ext cx="3348568" cy="2009141"/>
      </dsp:txXfrm>
    </dsp:sp>
    <dsp:sp modelId="{FDBA6A98-3E85-4259-862B-398B6DEB77C5}">
      <dsp:nvSpPr>
        <dsp:cNvPr id="0" name=""/>
        <dsp:cNvSpPr/>
      </dsp:nvSpPr>
      <dsp:spPr>
        <a:xfrm>
          <a:off x="3683425" y="109430"/>
          <a:ext cx="3348568" cy="200914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Die AG ist dem </a:t>
          </a:r>
          <a:r>
            <a:rPr lang="de-DE" sz="2300" b="1" kern="1200" dirty="0"/>
            <a:t>Vorstand des Forums </a:t>
          </a:r>
          <a:r>
            <a:rPr lang="en-GB" sz="2300" b="1" kern="1200" dirty="0" err="1"/>
            <a:t>gegenüber</a:t>
          </a:r>
          <a:r>
            <a:rPr lang="de-DE" sz="2300" b="1" kern="1200" dirty="0"/>
            <a:t> weisungsgebunden</a:t>
          </a:r>
          <a:r>
            <a:rPr lang="de-DE" sz="2300" kern="1200" dirty="0"/>
            <a:t>. </a:t>
          </a:r>
          <a:endParaRPr lang="en-US" sz="2300" kern="1200" dirty="0"/>
        </a:p>
      </dsp:txBody>
      <dsp:txXfrm>
        <a:off x="3683425" y="109430"/>
        <a:ext cx="3348568" cy="2009141"/>
      </dsp:txXfrm>
    </dsp:sp>
    <dsp:sp modelId="{6BF73DA3-2AD1-40BA-9F16-7DDA6DAFC95B}">
      <dsp:nvSpPr>
        <dsp:cNvPr id="0" name=""/>
        <dsp:cNvSpPr/>
      </dsp:nvSpPr>
      <dsp:spPr>
        <a:xfrm>
          <a:off x="7366850" y="109430"/>
          <a:ext cx="3348568" cy="20091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Die AG erhält </a:t>
          </a:r>
          <a:r>
            <a:rPr lang="de-DE" sz="2300" b="1" kern="1200" dirty="0"/>
            <a:t>materielle sowie idelle Unterstützung </a:t>
          </a:r>
          <a:r>
            <a:rPr lang="de-DE" sz="2300" kern="1200" dirty="0"/>
            <a:t>vom Forum, und ebenfalls von Förderern und Freunden.</a:t>
          </a:r>
          <a:endParaRPr lang="en-US" sz="2300" kern="1200" dirty="0"/>
        </a:p>
      </dsp:txBody>
      <dsp:txXfrm>
        <a:off x="7366850" y="109430"/>
        <a:ext cx="3348568" cy="2009141"/>
      </dsp:txXfrm>
    </dsp:sp>
    <dsp:sp modelId="{DDD73464-B9C7-4599-8D7A-1C0BC2F8A54A}">
      <dsp:nvSpPr>
        <dsp:cNvPr id="0" name=""/>
        <dsp:cNvSpPr/>
      </dsp:nvSpPr>
      <dsp:spPr>
        <a:xfrm>
          <a:off x="0" y="2453428"/>
          <a:ext cx="3348568" cy="20091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Die Mitglieder haben </a:t>
          </a:r>
          <a:r>
            <a:rPr lang="de-DE" sz="2300" b="1" kern="1200" dirty="0"/>
            <a:t>wirtschaftsbezogene Expertise </a:t>
          </a:r>
          <a:r>
            <a:rPr lang="de-DE" sz="2300" kern="1200" dirty="0"/>
            <a:t>sowie ein g</a:t>
          </a:r>
          <a:r>
            <a:rPr lang="de-DE" sz="2300" b="1" kern="1200" dirty="0"/>
            <a:t>esondertes Interesse an Wirtschaftsthemen</a:t>
          </a:r>
          <a:r>
            <a:rPr lang="de-DE" sz="2300" kern="1200" dirty="0"/>
            <a:t>. </a:t>
          </a:r>
          <a:endParaRPr lang="en-US" sz="2300" kern="1200" dirty="0"/>
        </a:p>
      </dsp:txBody>
      <dsp:txXfrm>
        <a:off x="0" y="2453428"/>
        <a:ext cx="3348568" cy="2009141"/>
      </dsp:txXfrm>
    </dsp:sp>
    <dsp:sp modelId="{97FEDA96-89BC-4D19-BFC0-FB10DC7D2588}">
      <dsp:nvSpPr>
        <dsp:cNvPr id="0" name=""/>
        <dsp:cNvSpPr/>
      </dsp:nvSpPr>
      <dsp:spPr>
        <a:xfrm>
          <a:off x="3683425" y="2453428"/>
          <a:ext cx="3348568" cy="200914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Sitzungen der AG sind </a:t>
          </a:r>
          <a:r>
            <a:rPr lang="de-DE" sz="2300" b="1" kern="1200" dirty="0"/>
            <a:t>nicht öffentlich</a:t>
          </a:r>
          <a:r>
            <a:rPr lang="de-DE" sz="2300" kern="1200" dirty="0"/>
            <a:t>. </a:t>
          </a:r>
          <a:endParaRPr lang="en-US" sz="2300" kern="1200" dirty="0"/>
        </a:p>
      </dsp:txBody>
      <dsp:txXfrm>
        <a:off x="3683425" y="2453428"/>
        <a:ext cx="3348568" cy="2009141"/>
      </dsp:txXfrm>
    </dsp:sp>
    <dsp:sp modelId="{82194760-16FC-4284-A722-9E72626ABB91}">
      <dsp:nvSpPr>
        <dsp:cNvPr id="0" name=""/>
        <dsp:cNvSpPr/>
      </dsp:nvSpPr>
      <dsp:spPr>
        <a:xfrm>
          <a:off x="7366850" y="2453428"/>
          <a:ext cx="3348568" cy="20091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Die Projektvorhaben sind im einem </a:t>
          </a:r>
          <a:r>
            <a:rPr lang="de-DE" sz="2300" b="1" kern="1200" dirty="0"/>
            <a:t>jährlichen Arbeitsplan </a:t>
          </a:r>
          <a:r>
            <a:rPr lang="de-DE" sz="2300" kern="1200" dirty="0"/>
            <a:t>zu erfassen.</a:t>
          </a:r>
          <a:endParaRPr lang="en-US" sz="2300" kern="1200" dirty="0"/>
        </a:p>
      </dsp:txBody>
      <dsp:txXfrm>
        <a:off x="7366850" y="2453428"/>
        <a:ext cx="3348568" cy="20091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69CE7A-78A4-469B-8DB4-E91C95D4B314}">
      <dsp:nvSpPr>
        <dsp:cNvPr id="0" name=""/>
        <dsp:cNvSpPr/>
      </dsp:nvSpPr>
      <dsp:spPr>
        <a:xfrm>
          <a:off x="0" y="2590475"/>
          <a:ext cx="3483292" cy="2089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1" kern="1200" dirty="0"/>
            <a:t>Wirtschaftspolitische Teilhabe und Artikulierung </a:t>
          </a:r>
          <a:r>
            <a:rPr lang="de-DE" sz="2200" kern="1200" dirty="0"/>
            <a:t>der Deutschsprachigen in Namibia.</a:t>
          </a:r>
          <a:endParaRPr lang="en-US" sz="2200" kern="1200" dirty="0"/>
        </a:p>
      </dsp:txBody>
      <dsp:txXfrm>
        <a:off x="0" y="2590475"/>
        <a:ext cx="3483292" cy="2089975"/>
      </dsp:txXfrm>
    </dsp:sp>
    <dsp:sp modelId="{D0495845-06BC-47FE-9177-812BD53B1ABC}">
      <dsp:nvSpPr>
        <dsp:cNvPr id="0" name=""/>
        <dsp:cNvSpPr/>
      </dsp:nvSpPr>
      <dsp:spPr>
        <a:xfrm>
          <a:off x="64301" y="106623"/>
          <a:ext cx="3483292" cy="2089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1" kern="1200" dirty="0"/>
            <a:t>Stärkung des namibisch-deutschen Beitrags </a:t>
          </a:r>
          <a:r>
            <a:rPr lang="de-DE" sz="2200" kern="1200" dirty="0"/>
            <a:t>in Diskussionen zur namibischen Wirtschaft</a:t>
          </a:r>
          <a:endParaRPr lang="en-US" sz="2200" kern="1200" dirty="0"/>
        </a:p>
      </dsp:txBody>
      <dsp:txXfrm>
        <a:off x="64301" y="106623"/>
        <a:ext cx="3483292" cy="2089975"/>
      </dsp:txXfrm>
    </dsp:sp>
    <dsp:sp modelId="{6AD1AEBC-9E74-4A17-B259-071952DBBAB1}">
      <dsp:nvSpPr>
        <dsp:cNvPr id="0" name=""/>
        <dsp:cNvSpPr/>
      </dsp:nvSpPr>
      <dsp:spPr>
        <a:xfrm>
          <a:off x="7663243" y="2598793"/>
          <a:ext cx="3483292" cy="2089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/>
            <a:t>Interessenvertretung</a:t>
          </a:r>
          <a:r>
            <a:rPr lang="en-US" sz="2200" b="1" kern="1200" dirty="0"/>
            <a:t> </a:t>
          </a:r>
          <a:br>
            <a:rPr lang="en-US" sz="2200" b="1" kern="1200" dirty="0"/>
          </a:br>
          <a:r>
            <a:rPr lang="en-US" sz="2200" b="1" kern="1200" dirty="0"/>
            <a:t>und </a:t>
          </a:r>
          <a:r>
            <a:rPr lang="en-US" sz="2200" b="1" kern="1200" dirty="0" err="1"/>
            <a:t>Einflussnahme</a:t>
          </a:r>
          <a:r>
            <a:rPr lang="en-US" sz="2200" b="1" kern="1200" dirty="0"/>
            <a:t> </a:t>
          </a:r>
        </a:p>
      </dsp:txBody>
      <dsp:txXfrm>
        <a:off x="7663243" y="2598793"/>
        <a:ext cx="3483292" cy="2089975"/>
      </dsp:txXfrm>
    </dsp:sp>
    <dsp:sp modelId="{DA31416D-C637-46D1-8AA2-39E3F780553A}">
      <dsp:nvSpPr>
        <dsp:cNvPr id="0" name=""/>
        <dsp:cNvSpPr/>
      </dsp:nvSpPr>
      <dsp:spPr>
        <a:xfrm>
          <a:off x="3849630" y="106616"/>
          <a:ext cx="3483292" cy="2089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1" kern="1200" dirty="0"/>
            <a:t>Förderung des Investitionsstandortes </a:t>
          </a:r>
          <a:r>
            <a:rPr lang="de-DE" sz="2200" kern="1200" dirty="0"/>
            <a:t>Namibia </a:t>
          </a:r>
          <a:endParaRPr lang="en-US" sz="2200" kern="1200" dirty="0"/>
        </a:p>
      </dsp:txBody>
      <dsp:txXfrm>
        <a:off x="3849630" y="106616"/>
        <a:ext cx="3483292" cy="2089975"/>
      </dsp:txXfrm>
    </dsp:sp>
    <dsp:sp modelId="{B6ED6F3F-94F3-4684-A82D-BB2E4EC50241}">
      <dsp:nvSpPr>
        <dsp:cNvPr id="0" name=""/>
        <dsp:cNvSpPr/>
      </dsp:nvSpPr>
      <dsp:spPr>
        <a:xfrm>
          <a:off x="3831621" y="2579036"/>
          <a:ext cx="3483292" cy="2089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1" kern="1200" dirty="0"/>
            <a:t>Ermutigung namibischer Auswanderer </a:t>
          </a:r>
          <a:r>
            <a:rPr lang="de-DE" sz="2200" kern="1200" dirty="0"/>
            <a:t>in DACH zur Rückkehr nach Namibia, um an der namibischen Wirtschaft teilzuhaben</a:t>
          </a:r>
          <a:endParaRPr lang="en-US" sz="2200" kern="1200" dirty="0"/>
        </a:p>
      </dsp:txBody>
      <dsp:txXfrm>
        <a:off x="3831621" y="2579036"/>
        <a:ext cx="3483292" cy="2089975"/>
      </dsp:txXfrm>
    </dsp:sp>
    <dsp:sp modelId="{88BF9371-F634-4E6B-AFA3-65D3D4181CFE}">
      <dsp:nvSpPr>
        <dsp:cNvPr id="0" name=""/>
        <dsp:cNvSpPr/>
      </dsp:nvSpPr>
      <dsp:spPr>
        <a:xfrm>
          <a:off x="7663243" y="106616"/>
          <a:ext cx="3483292" cy="2089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1" kern="1200" dirty="0"/>
            <a:t>Vernetzungsmöglichkeit </a:t>
          </a:r>
          <a:r>
            <a:rPr lang="de-DE" sz="2200" kern="1200" dirty="0"/>
            <a:t>zwischen namibischen Akteuren der Wirtschaft</a:t>
          </a:r>
          <a:endParaRPr lang="en-US" sz="2200" kern="1200" dirty="0"/>
        </a:p>
      </dsp:txBody>
      <dsp:txXfrm>
        <a:off x="7663243" y="106616"/>
        <a:ext cx="3483292" cy="20899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AFEFB4-84A1-4E0C-AD64-C54B749D818C}">
      <dsp:nvSpPr>
        <dsp:cNvPr id="0" name=""/>
        <dsp:cNvSpPr/>
      </dsp:nvSpPr>
      <dsp:spPr>
        <a:xfrm>
          <a:off x="0" y="166890"/>
          <a:ext cx="6628804" cy="22393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/>
            <a:t>Ideen </a:t>
          </a:r>
          <a:r>
            <a:rPr lang="en-US" sz="5800" kern="1200" dirty="0" err="1"/>
            <a:t>verbinden</a:t>
          </a:r>
          <a:r>
            <a:rPr lang="en-US" sz="5800" kern="1200" dirty="0"/>
            <a:t> – Zukunft gestalten</a:t>
          </a:r>
        </a:p>
      </dsp:txBody>
      <dsp:txXfrm>
        <a:off x="109318" y="276208"/>
        <a:ext cx="6410168" cy="2020744"/>
      </dsp:txXfrm>
    </dsp:sp>
    <dsp:sp modelId="{785780F7-C72D-48F9-9AFE-614CDD83CC21}">
      <dsp:nvSpPr>
        <dsp:cNvPr id="0" name=""/>
        <dsp:cNvSpPr/>
      </dsp:nvSpPr>
      <dsp:spPr>
        <a:xfrm>
          <a:off x="0" y="2573310"/>
          <a:ext cx="6628804" cy="2239380"/>
        </a:xfrm>
        <a:prstGeom prst="roundRect">
          <a:avLst/>
        </a:prstGeom>
        <a:gradFill rotWithShape="0">
          <a:gsLst>
            <a:gs pos="0">
              <a:schemeClr val="accent3">
                <a:hueOff val="-1433403"/>
                <a:satOff val="1180"/>
                <a:lumOff val="-981"/>
                <a:alphaOff val="0"/>
                <a:tint val="96000"/>
                <a:lumMod val="100000"/>
              </a:schemeClr>
            </a:gs>
            <a:gs pos="78000">
              <a:schemeClr val="accent3">
                <a:hueOff val="-1433403"/>
                <a:satOff val="1180"/>
                <a:lumOff val="-98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 err="1"/>
            <a:t>Wirtschaft</a:t>
          </a:r>
          <a:r>
            <a:rPr lang="en-US" sz="5800" kern="1200" dirty="0"/>
            <a:t> </a:t>
          </a:r>
          <a:r>
            <a:rPr lang="en-US" sz="5800" kern="1200" dirty="0" err="1"/>
            <a:t>im</a:t>
          </a:r>
          <a:r>
            <a:rPr lang="en-US" sz="5800" kern="1200" dirty="0"/>
            <a:t>  Dialog</a:t>
          </a:r>
        </a:p>
      </dsp:txBody>
      <dsp:txXfrm>
        <a:off x="109318" y="2682628"/>
        <a:ext cx="6410168" cy="2020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93778-FF36-4BDF-B564-E0D258BBB66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C8127-E007-466E-9C05-85F1F5A4B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787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Lapita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8127-E007-466E-9C05-85F1F5A4BC7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93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Lapita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8127-E007-466E-9C05-85F1F5A4BC7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036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Phillip und Steffi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8127-E007-466E-9C05-85F1F5A4BC7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703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Gero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8127-E007-466E-9C05-85F1F5A4BC7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531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484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94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0609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80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6046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79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243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03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40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9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667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903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68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778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90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406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00179-C44C-44C4-BDBD-5CDBB5FE381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520A35-29EE-46D6-ACA0-66136F527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75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BE166-0ECD-E150-24A5-A32F9E770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6" y="1265314"/>
            <a:ext cx="4617719" cy="3249131"/>
          </a:xfrm>
        </p:spPr>
        <p:txBody>
          <a:bodyPr>
            <a:normAutofit/>
          </a:bodyPr>
          <a:lstStyle/>
          <a:p>
            <a:pPr algn="l"/>
            <a:r>
              <a:rPr lang="de-DE" sz="5000" cap="none" dirty="0"/>
              <a:t>Gründung der Arbeitsgruppe „Wirtschaft &amp; Investitionen“</a:t>
            </a:r>
            <a:endParaRPr lang="en-GB" sz="5000" cap="none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B1A894-2477-4219-CA29-E72303E4DD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7" r="1583" b="-2"/>
          <a:stretch>
            <a:fillRect/>
          </a:stretch>
        </p:blipFill>
        <p:spPr bwMode="auto">
          <a:xfrm>
            <a:off x="888604" y="1492868"/>
            <a:ext cx="3765692" cy="38802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019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EAB8F3-D73D-0322-02A5-0DCE8C4C5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dirty="0"/>
              <a:t>Gründung der Arbeitsgruppe </a:t>
            </a:r>
            <a:br>
              <a:rPr lang="de-DE" dirty="0"/>
            </a:br>
            <a:r>
              <a:rPr lang="de-DE" dirty="0"/>
              <a:t>„Wirtschaft &amp; Investitionen“</a:t>
            </a:r>
            <a:endParaRPr lang="en-GB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4688D14-5FCE-DFB7-2F84-D25D2C1801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546106"/>
              </p:ext>
            </p:extLst>
          </p:nvPr>
        </p:nvGraphicFramePr>
        <p:xfrm>
          <a:off x="842597" y="1929384"/>
          <a:ext cx="10715419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64570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86B6B-AFE3-314E-3236-678E9F534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58339"/>
            <a:ext cx="8752268" cy="1507067"/>
          </a:xfrm>
        </p:spPr>
        <p:txBody>
          <a:bodyPr/>
          <a:lstStyle/>
          <a:p>
            <a:r>
              <a:rPr lang="de-DE" dirty="0"/>
              <a:t>Ziele und Zweck der Arbeitsgruppe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73D785-501D-8084-4ED3-2F9AA6A4C2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039471"/>
              </p:ext>
            </p:extLst>
          </p:nvPr>
        </p:nvGraphicFramePr>
        <p:xfrm>
          <a:off x="594360" y="905256"/>
          <a:ext cx="11146536" cy="4809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9D68F63-E8BF-3F7E-6483-75BF2CDB49D5}"/>
              </a:ext>
            </a:extLst>
          </p:cNvPr>
          <p:cNvSpPr txBox="1"/>
          <p:nvPr/>
        </p:nvSpPr>
        <p:spPr>
          <a:xfrm>
            <a:off x="594360" y="5769864"/>
            <a:ext cx="875226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i="1" dirty="0"/>
              <a:t>Gefördert werden insbesondere relevante und zukunftsträchtige Sektoren der namibischen Wirtschaft: </a:t>
            </a:r>
            <a:r>
              <a:rPr lang="de-DE" b="1" i="1" dirty="0"/>
              <a:t>Bergbau, Dienstleistungen, Gastronomie/Gastgewerbe, Ingenieurwesen, Energie, Landwirtschaft sowie Tourismus</a:t>
            </a:r>
            <a:r>
              <a:rPr lang="de-DE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540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0F355F-86C3-A1D9-9E14-BD77735C0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3" y="1382486"/>
            <a:ext cx="3898310" cy="4093028"/>
          </a:xfrm>
        </p:spPr>
        <p:txBody>
          <a:bodyPr anchor="ctr">
            <a:normAutofit/>
          </a:bodyPr>
          <a:lstStyle/>
          <a:p>
            <a:r>
              <a:rPr lang="en-US" sz="5400" dirty="0"/>
              <a:t>SLOGAN</a:t>
            </a:r>
            <a:endParaRPr lang="en-GB" sz="54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F692BE-4E69-7408-F3AA-29A2820C36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680315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40701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856ddfe-b8c0-4f90-90d9-8c811de36ca4}" enabled="0" method="" siteId="{f856ddfe-b8c0-4f90-90d9-8c811de36ca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0</TotalTime>
  <Words>173</Words>
  <Application>Microsoft Office PowerPoint</Application>
  <PresentationFormat>Widescreen</PresentationFormat>
  <Paragraphs>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Trebuchet MS</vt:lpstr>
      <vt:lpstr>Wingdings 3</vt:lpstr>
      <vt:lpstr>Facet</vt:lpstr>
      <vt:lpstr>Gründung der Arbeitsgruppe „Wirtschaft &amp; Investitionen“</vt:lpstr>
      <vt:lpstr>Gründung der Arbeitsgruppe  „Wirtschaft &amp; Investitionen“</vt:lpstr>
      <vt:lpstr>Ziele und Zweck der Arbeitsgruppe</vt:lpstr>
      <vt:lpstr>SLOGAN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ENS | Namibia</dc:creator>
  <cp:lastModifiedBy>Admin Nads</cp:lastModifiedBy>
  <cp:revision>5</cp:revision>
  <dcterms:created xsi:type="dcterms:W3CDTF">2026-04-20T17:57:01Z</dcterms:created>
  <dcterms:modified xsi:type="dcterms:W3CDTF">2026-04-22T17:56:59Z</dcterms:modified>
</cp:coreProperties>
</file>